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Consolidate into the suite</c:v>
                </c:pt>
              </c:strCache>
            </c:strRef>
          </c:tx>
          <c:spPr>
            <a:solidFill>
              <a:srgbClr val="B5771A"/>
            </a:solidFill>
          </c:spPr>
          <c:dLbls>
            <c:numFmt formatCode="0" sourceLinked="0"/>
            <c:txPr>
              <a:bodyPr/>
              <a:lstStyle/>
              <a:p>
                <a:pPr>
                  <a:defRPr sz="1600" b="1">
                    <a:solidFill>
                      <a:srgbClr val="FFFFFF"/>
                    </a:solidFill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/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Build-lite converts</c:v>
                </c:pt>
              </c:strCache>
            </c:strRef>
          </c:tx>
          <c:spPr>
            <a:solidFill>
              <a:srgbClr val="089E8F"/>
            </a:solidFill>
          </c:spPr>
          <c:dLbls>
            <c:numFmt formatCode="0" sourceLinked="0"/>
            <c:txPr>
              <a:bodyPr/>
              <a:lstStyle/>
              <a:p>
                <a:pPr>
                  <a:defRPr sz="1600" b="1">
                    <a:solidFill>
                      <a:srgbClr val="FFFFFF"/>
                    </a:solidFill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/>
                </c:pt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Constrained</c:v>
                </c:pt>
              </c:strCache>
            </c:strRef>
          </c:tx>
          <c:spPr>
            <a:solidFill>
              <a:srgbClr val="5B6ABF"/>
            </a:solidFill>
          </c:spPr>
          <c:dLbls>
            <c:numFmt formatCode="0" sourceLinked="0"/>
            <c:txPr>
              <a:bodyPr/>
              <a:lstStyle/>
              <a:p>
                <a:pPr>
                  <a:defRPr sz="1600" b="1">
                    <a:solidFill>
                      <a:srgbClr val="FFFFFF"/>
                    </a:solidFill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/>
                </c:pt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max val="10.0"/>
        </c:scaling>
        <c:delete/>
        <c:axPos val="b"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  <c:txPr>
        <a:bodyPr/>
        <a:lstStyle/>
        <a:p>
          <a:pPr>
            <a:defRPr sz="11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02920" y="502920"/>
            <a:ext cx="128016" cy="1737360"/>
          </a:xfrm>
          <a:prstGeom prst="rect">
            <a:avLst/>
          </a:prstGeom>
          <a:solidFill>
            <a:srgbClr val="EF3E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5486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EF3E23"/>
                </a:solidFill>
                <a:latin typeface="Arial"/>
              </a:rPr>
              <a:t>FishDog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331720"/>
            <a:ext cx="1060704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4000" b="1">
                <a:solidFill>
                  <a:srgbClr val="17171C"/>
                </a:solidFill>
                <a:latin typeface="Arial"/>
              </a:rPr>
              <a:t>IT Budgets: SaaS vs AI vs Custom Builds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4297680"/>
            <a:ext cx="104241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0">
                <a:solidFill>
                  <a:srgbClr val="3E4046"/>
                </a:solidFill>
                <a:latin typeface="Arial"/>
              </a:rPr>
              <a:t>How ten US enterprise IT budget owners are reallocating software spend across existing SaaS, AI-native tools, and custom builds — read for demand trajectory, switching behaviour, and wallet-share migration.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5806440"/>
            <a:ext cx="10058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71747C"/>
                </a:solidFill>
                <a:latin typeface="Consolas"/>
              </a:rPr>
              <a:t>n=10 enterprise IT decision-makers · 70 responses · fielded May 27, 2026 · synthetic panel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614476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0">
                <a:solidFill>
                  <a:srgbClr val="71747C"/>
                </a:solidFill>
                <a:latin typeface="Consolas"/>
              </a:rPr>
              <a:t>Editable charts — lift any chart or table straight into your own deck.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71747C"/>
                </a:solidFill>
                <a:latin typeface="Consolas"/>
              </a:rPr>
              <a:t>The contested question · Q3, build vs buy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22960"/>
            <a:ext cx="109728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800" b="1">
                <a:solidFill>
                  <a:srgbClr val="17171C"/>
                </a:solidFill>
                <a:latin typeface="Arial"/>
              </a:rPr>
              <a:t>Ten IT leaders, three answers on build vs buy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640080" y="1920240"/>
          <a:ext cx="10881360" cy="15544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658368" y="4005072"/>
            <a:ext cx="146304" cy="146304"/>
          </a:xfrm>
          <a:prstGeom prst="rect">
            <a:avLst/>
          </a:prstGeom>
          <a:solidFill>
            <a:srgbClr val="B577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3941063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0">
                <a:solidFill>
                  <a:srgbClr val="3E4046"/>
                </a:solidFill>
                <a:latin typeface="Arial"/>
              </a:rPr>
              <a:t>4  Consolidate into the suite — suite-native AI; building is a maintenance liability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658368" y="4462272"/>
            <a:ext cx="146304" cy="146304"/>
          </a:xfrm>
          <a:prstGeom prst="rect">
            <a:avLst/>
          </a:prstGeom>
          <a:solidFill>
            <a:srgbClr val="08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398264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0">
                <a:solidFill>
                  <a:srgbClr val="3E4046"/>
                </a:solidFill>
                <a:latin typeface="Arial"/>
              </a:rPr>
              <a:t>4  Build-lite converts — narrow internal builds now beat vendor SKUs on unit economics</a:t>
            </a:r>
          </a:p>
        </p:txBody>
      </p:sp>
      <p:sp>
        <p:nvSpPr>
          <p:cNvPr id="9" name="Rectangle 8"/>
          <p:cNvSpPr/>
          <p:nvPr/>
        </p:nvSpPr>
        <p:spPr>
          <a:xfrm>
            <a:off x="658368" y="4919472"/>
            <a:ext cx="146304" cy="146304"/>
          </a:xfrm>
          <a:prstGeom prst="rect">
            <a:avLst/>
          </a:prstGeom>
          <a:solidFill>
            <a:srgbClr val="5B6A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4855464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0">
                <a:solidFill>
                  <a:srgbClr val="3E4046"/>
                </a:solidFill>
                <a:latin typeface="Arial"/>
              </a:rPr>
              <a:t>2  Constrained — validation (FDA/ISO) and privacy (FERPA) freeze the calculus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>
                <a:solidFill>
                  <a:srgbClr val="71747C"/>
                </a:solidFill>
                <a:latin typeface="Consolas"/>
              </a:rPr>
              <a:t>Q3 of 7 · position split analyst-classified from the study's segment &amp; divergence analysis.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71747C"/>
                </a:solidFill>
                <a:latin typeface="Consolas"/>
              </a:rPr>
              <a:t>Procurement gates · what a new AI purchase must clear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2296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17171C"/>
                </a:solidFill>
                <a:latin typeface="Arial"/>
              </a:rPr>
              <a:t>Every AI dollar passes a gate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80" y="1737360"/>
          <a:ext cx="1088136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536192"/>
                <a:gridCol w="1536192"/>
                <a:gridCol w="1536192"/>
                <a:gridCol w="1536192"/>
                <a:gridCol w="1536192"/>
              </a:tblGrid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71747C"/>
                          </a:solidFill>
                          <a:latin typeface="Consolas"/>
                        </a:rPr>
                        <a:t>Respondent</a:t>
                      </a:r>
                    </a:p>
                  </a:txBody>
                  <a:tcPr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solidFill>
                            <a:srgbClr val="71747C"/>
                          </a:solidFill>
                          <a:latin typeface="Consolas"/>
                        </a:rPr>
                        <a:t>Data-use</a:t>
                      </a:r>
                    </a:p>
                  </a:txBody>
                  <a:tcPr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solidFill>
                            <a:srgbClr val="71747C"/>
                          </a:solidFill>
                          <a:latin typeface="Consolas"/>
                        </a:rPr>
                        <a:t>KPI-gated pilot</a:t>
                      </a:r>
                    </a:p>
                  </a:txBody>
                  <a:tcPr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solidFill>
                            <a:srgbClr val="71747C"/>
                          </a:solidFill>
                          <a:latin typeface="Consolas"/>
                        </a:rPr>
                        <a:t>Cost predict.</a:t>
                      </a:r>
                    </a:p>
                  </a:txBody>
                  <a:tcPr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solidFill>
                            <a:srgbClr val="71747C"/>
                          </a:solidFill>
                          <a:latin typeface="Consolas"/>
                        </a:rPr>
                        <a:t>Suite-native</a:t>
                      </a:r>
                    </a:p>
                  </a:txBody>
                  <a:tcPr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solidFill>
                            <a:srgbClr val="71747C"/>
                          </a:solidFill>
                          <a:latin typeface="Consolas"/>
                        </a:rPr>
                        <a:t>Validation</a:t>
                      </a:r>
                    </a:p>
                  </a:txBody>
                  <a:tcPr marT="25400" marB="25400">
                    <a:solidFill>
                      <a:srgbClr val="FFFFFF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Ryan Maciel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Raymond Navarro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○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Jeremy Miller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B5771A"/>
                          </a:solidFill>
                        </a:rPr>
                        <a:t>▲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Abigail Mcclung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B5771A"/>
                          </a:solidFill>
                        </a:rPr>
                        <a:t>▲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○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○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James Cheng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○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Matthew Hughes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○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Nicholas Ausbie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Aaron Monahan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Miles Murad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50" b="1">
                          <a:solidFill>
                            <a:srgbClr val="17171C"/>
                          </a:solidFill>
                        </a:rPr>
                        <a:t>Apryl Ellison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89E8F"/>
                          </a:solidFill>
                        </a:rPr>
                        <a:t>●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71747C"/>
                          </a:solidFill>
                        </a:rPr>
                        <a:t>·</a:t>
                      </a:r>
                    </a:p>
                  </a:txBody>
                  <a:tcPr anchor="ctr">
                    <a:solidFill>
                      <a:srgbClr val="F7F7F6"/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/>
                      <a:r>
                        <a:rPr sz="1000" b="1">
                          <a:solidFill>
                            <a:srgbClr val="71747C"/>
                          </a:solidFill>
                          <a:latin typeface="Consolas"/>
                        </a:rPr>
                        <a:t>demanded by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089E8F"/>
                          </a:solidFill>
                          <a:latin typeface="Consolas"/>
                        </a:rPr>
                        <a:t>6/10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089E8F"/>
                          </a:solidFill>
                          <a:latin typeface="Consolas"/>
                        </a:rPr>
                        <a:t>10/10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089E8F"/>
                          </a:solidFill>
                          <a:latin typeface="Consolas"/>
                        </a:rPr>
                        <a:t>4/10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089E8F"/>
                          </a:solidFill>
                          <a:latin typeface="Consolas"/>
                        </a:rPr>
                        <a:t>7/10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089E8F"/>
                          </a:solidFill>
                          <a:latin typeface="Consolas"/>
                        </a:rPr>
                        <a:t>7/10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0080" y="6355080"/>
            <a:ext cx="10972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3E4046"/>
                </a:solidFill>
                <a:latin typeface="Consolas"/>
              </a:rPr>
              <a:t>●  named in study    ○  inferred from segment    ▲  hard block / veto    ·  not surfaced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71747C"/>
                </a:solidFill>
                <a:latin typeface="Consolas"/>
              </a:rPr>
              <a:t>The decision this study supports</a:t>
            </a:r>
          </a:p>
        </p:txBody>
      </p:sp>
      <p:sp>
        <p:nvSpPr>
          <p:cNvPr id="3" name="Rectangle 2"/>
          <p:cNvSpPr/>
          <p:nvPr/>
        </p:nvSpPr>
        <p:spPr>
          <a:xfrm>
            <a:off x="640080" y="914400"/>
            <a:ext cx="91440" cy="1371600"/>
          </a:xfrm>
          <a:prstGeom prst="rect">
            <a:avLst/>
          </a:prstGeom>
          <a:solidFill>
            <a:srgbClr val="EF3E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914400"/>
            <a:ext cx="1060704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</a:pPr>
            <a:r>
              <a:rPr sz="2200" b="1">
                <a:solidFill>
                  <a:srgbClr val="17171C"/>
                </a:solidFill>
                <a:latin typeface="Arial"/>
              </a:rPr>
              <a:t>AI is not a new budget line — it is a reallocation. Watch the indicators of wallet migration.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3108960"/>
            <a:ext cx="2606040" cy="1600200"/>
          </a:xfrm>
          <a:prstGeom prst="rect">
            <a:avLst/>
          </a:prstGeom>
          <a:solidFill>
            <a:srgbClr val="F7F7F6"/>
          </a:solidFill>
          <a:ln w="9525">
            <a:solidFill>
              <a:srgbClr val="E5E6E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41247" y="3310128"/>
            <a:ext cx="22860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>
                <a:solidFill>
                  <a:srgbClr val="71747C"/>
                </a:solidFill>
                <a:latin typeface="Consolas"/>
              </a:rPr>
              <a:t>AI share of software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7" y="3639312"/>
            <a:ext cx="22860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000" b="1">
                <a:solidFill>
                  <a:srgbClr val="089E8F"/>
                </a:solidFill>
                <a:latin typeface="Arial"/>
              </a:rPr>
              <a:t>~15–20%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7" y="4224528"/>
            <a:ext cx="2286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>
                <a:solidFill>
                  <a:srgbClr val="71747C"/>
                </a:solidFill>
                <a:latin typeface="Arial"/>
              </a:rPr>
              <a:t>the migration threshold to track</a:t>
            </a:r>
          </a:p>
        </p:txBody>
      </p:sp>
      <p:sp>
        <p:nvSpPr>
          <p:cNvPr id="9" name="Rectangle 8"/>
          <p:cNvSpPr/>
          <p:nvPr/>
        </p:nvSpPr>
        <p:spPr>
          <a:xfrm>
            <a:off x="3429000" y="3108960"/>
            <a:ext cx="2606040" cy="1600200"/>
          </a:xfrm>
          <a:prstGeom prst="rect">
            <a:avLst/>
          </a:prstGeom>
          <a:solidFill>
            <a:srgbClr val="F7F7F6"/>
          </a:solidFill>
          <a:ln w="9525">
            <a:solidFill>
              <a:srgbClr val="E5E6E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30168" y="3310128"/>
            <a:ext cx="22860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>
                <a:solidFill>
                  <a:srgbClr val="71747C"/>
                </a:solidFill>
                <a:latin typeface="Consolas"/>
              </a:rPr>
              <a:t>KPI-gated pilots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30168" y="3639312"/>
            <a:ext cx="22860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000" b="1">
                <a:solidFill>
                  <a:srgbClr val="089E8F"/>
                </a:solidFill>
                <a:latin typeface="Arial"/>
              </a:rPr>
              <a:t>10/10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30168" y="4224528"/>
            <a:ext cx="2286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>
                <a:solidFill>
                  <a:srgbClr val="71747C"/>
                </a:solidFill>
                <a:latin typeface="Arial"/>
              </a:rPr>
              <a:t>every AI dollar is self-funding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3108960"/>
            <a:ext cx="2606040" cy="1600200"/>
          </a:xfrm>
          <a:prstGeom prst="rect">
            <a:avLst/>
          </a:prstGeom>
          <a:solidFill>
            <a:srgbClr val="F7F7F6"/>
          </a:solidFill>
          <a:ln w="9525">
            <a:solidFill>
              <a:srgbClr val="E5E6E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19088" y="3310128"/>
            <a:ext cx="22860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>
                <a:solidFill>
                  <a:srgbClr val="71747C"/>
                </a:solidFill>
                <a:latin typeface="Consolas"/>
              </a:rPr>
              <a:t>Cannibalised spend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639312"/>
            <a:ext cx="22860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000" b="1">
                <a:solidFill>
                  <a:srgbClr val="089E8F"/>
                </a:solidFill>
                <a:latin typeface="Arial"/>
              </a:rPr>
              <a:t>9/10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9088" y="4224528"/>
            <a:ext cx="2286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>
                <a:solidFill>
                  <a:srgbClr val="71747C"/>
                </a:solidFill>
                <a:latin typeface="Arial"/>
              </a:rPr>
              <a:t>funded from existing SaaS lines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5074920"/>
            <a:ext cx="1088136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50" b="0">
                <a:solidFill>
                  <a:srgbClr val="3E4046"/>
                </a:solidFill>
                <a:latin typeface="Arial"/>
              </a:rPr>
              <a:t>Seat compression in notes / grammar / BI-viewer categories, pilot pass rates, vendor-count decline, and renewal-driven switches are the leading indicators. Build-lite is real: one CTO replaced a vendor SKU at ~60% lower unit cost in four weeks. Systems of record — ERP, CRM, HRIS, QMS — are augmented, never replaced.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71747C"/>
                </a:solidFill>
                <a:latin typeface="Consolas"/>
              </a:rPr>
              <a:t>Methodology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17171C"/>
                </a:solidFill>
                <a:latin typeface="Arial"/>
              </a:rPr>
              <a:t>How this study was made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828800"/>
            <a:ext cx="10881360" cy="2926080"/>
          </a:xfrm>
          <a:prstGeom prst="rect">
            <a:avLst/>
          </a:prstGeom>
          <a:solidFill>
            <a:srgbClr val="F7F7F6"/>
          </a:solidFill>
          <a:ln w="9525">
            <a:solidFill>
              <a:srgbClr val="E5E6E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03120"/>
            <a:ext cx="10332720" cy="2468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3E4046"/>
                </a:solidFill>
                <a:latin typeface="Arial"/>
              </a:rPr>
              <a:t>Synthetic, n=10, directional — not a market census. Recruited from FishDog's census-grounded population of 340,000 US residents; a regulated FDA/ISO voice and a K-12 operator were recruited deliberately as conservative outliers. 7 open-ended questions, fielded May 27, 2026. Positions are attributed from the study's own analysis; the build-vs-buy split (4/4/2) and the divergence figures are analyst-classified from the study's segment and divergence tables, not per-response coding. Every number is reproducible from the data pack (CSV).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120640"/>
            <a:ext cx="108813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71747C"/>
                </a:solidFill>
                <a:latin typeface="Consolas"/>
              </a:rPr>
              <a:t>Full study: fishdog-report-lab.pages.dev/it-budget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532120"/>
            <a:ext cx="108813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71747C"/>
                </a:solidFill>
                <a:latin typeface="Consolas"/>
              </a:rPr>
              <a:t>Bundle: this deck (editable charts) · Decision Brief (PDF) · Executive Summary (PDF) · Data pack (CSV). One frozen version, v2.0 · frozen 2026-07-11.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